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2" r:id="rId8"/>
    <p:sldId id="263" r:id="rId9"/>
    <p:sldId id="266" r:id="rId10"/>
    <p:sldId id="267" r:id="rId11"/>
    <p:sldId id="270" r:id="rId12"/>
    <p:sldId id="275" r:id="rId13"/>
    <p:sldId id="273" r:id="rId14"/>
    <p:sldId id="269" r:id="rId15"/>
    <p:sldId id="268" r:id="rId16"/>
    <p:sldId id="272" r:id="rId17"/>
    <p:sldId id="274" r:id="rId18"/>
    <p:sldId id="276" r:id="rId19"/>
    <p:sldId id="271" r:id="rId2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6462" autoAdjust="0"/>
  </p:normalViewPr>
  <p:slideViewPr>
    <p:cSldViewPr snapToGrid="0">
      <p:cViewPr>
        <p:scale>
          <a:sx n="85" d="100"/>
          <a:sy n="85" d="100"/>
        </p:scale>
        <p:origin x="-144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9FBC156F-1C6D-41F7-B024-269F2C79BF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="" xmlns:a16="http://schemas.microsoft.com/office/drawing/2014/main" id="{40E73844-4466-4DFF-B65A-34BFA84075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="" xmlns:a16="http://schemas.microsoft.com/office/drawing/2014/main" id="{BBC06AEB-348F-4CE6-9736-466456501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C83D1-71DF-4FE9-AD3C-BB50B9C04018}" type="datetimeFigureOut">
              <a:rPr lang="cs-CZ" smtClean="0"/>
              <a:t>20.04.2020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="" xmlns:a16="http://schemas.microsoft.com/office/drawing/2014/main" id="{009C761C-2F9D-44D3-8908-0719CF2F0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="" xmlns:a16="http://schemas.microsoft.com/office/drawing/2014/main" id="{B7391316-00FE-4DF2-A027-50B5512BF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CB661-5331-48C0-A93D-A5E3D0063B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4242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513259AC-13B4-43FD-BEF7-AB3CB24B5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="" xmlns:a16="http://schemas.microsoft.com/office/drawing/2014/main" id="{52586E67-6CA2-4771-872A-B0F0C8305B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="" xmlns:a16="http://schemas.microsoft.com/office/drawing/2014/main" id="{DDE5D857-5516-4942-8C54-A3DB94337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C83D1-71DF-4FE9-AD3C-BB50B9C04018}" type="datetimeFigureOut">
              <a:rPr lang="cs-CZ" smtClean="0"/>
              <a:t>20.04.2020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="" xmlns:a16="http://schemas.microsoft.com/office/drawing/2014/main" id="{6A93EC43-5095-4FA5-9A23-C971EC8FA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="" xmlns:a16="http://schemas.microsoft.com/office/drawing/2014/main" id="{0E5536A7-7F19-4E13-93DD-497E73687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CB661-5331-48C0-A93D-A5E3D0063B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3387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="" xmlns:a16="http://schemas.microsoft.com/office/drawing/2014/main" id="{06A67E2A-8CBF-4D83-AF2D-51605479E6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="" xmlns:a16="http://schemas.microsoft.com/office/drawing/2014/main" id="{766B5D1E-2674-4826-A74A-14D9890704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="" xmlns:a16="http://schemas.microsoft.com/office/drawing/2014/main" id="{31779BC7-EBF8-45C9-95DC-1A20522F6B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C83D1-71DF-4FE9-AD3C-BB50B9C04018}" type="datetimeFigureOut">
              <a:rPr lang="cs-CZ" smtClean="0"/>
              <a:t>20.04.2020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="" xmlns:a16="http://schemas.microsoft.com/office/drawing/2014/main" id="{2FD44499-0F1E-432A-B5BB-2D705AC52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="" xmlns:a16="http://schemas.microsoft.com/office/drawing/2014/main" id="{6308FAFB-2F2A-4A5E-9ABD-79FE3BC0C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CB661-5331-48C0-A93D-A5E3D0063B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2553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3173E6CC-E2F2-4AC7-8982-692AFFC66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="" xmlns:a16="http://schemas.microsoft.com/office/drawing/2014/main" id="{FF2C398A-48B3-4F3B-A77A-1D0EE645B9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="" xmlns:a16="http://schemas.microsoft.com/office/drawing/2014/main" id="{C08FA847-044F-4782-8B62-92BDA315F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C83D1-71DF-4FE9-AD3C-BB50B9C04018}" type="datetimeFigureOut">
              <a:rPr lang="cs-CZ" smtClean="0"/>
              <a:t>20.04.2020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="" xmlns:a16="http://schemas.microsoft.com/office/drawing/2014/main" id="{46521B6D-E290-4247-BF87-0D8327D1F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="" xmlns:a16="http://schemas.microsoft.com/office/drawing/2014/main" id="{399E02CD-EEEE-489E-98EF-E47C47E67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CB661-5331-48C0-A93D-A5E3D0063B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2568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B451F87C-E90F-4A3A-B1D6-CABCBEB50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="" xmlns:a16="http://schemas.microsoft.com/office/drawing/2014/main" id="{3C826859-BED3-46EC-8739-4F93E5E9DF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="" xmlns:a16="http://schemas.microsoft.com/office/drawing/2014/main" id="{F6D10C32-5A18-4BF8-BCD6-F0D63BD38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C83D1-71DF-4FE9-AD3C-BB50B9C04018}" type="datetimeFigureOut">
              <a:rPr lang="cs-CZ" smtClean="0"/>
              <a:t>20.04.2020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="" xmlns:a16="http://schemas.microsoft.com/office/drawing/2014/main" id="{266ADF7A-286E-4F11-9BAB-D03C5A7C2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="" xmlns:a16="http://schemas.microsoft.com/office/drawing/2014/main" id="{610C9ECE-CB1E-498E-9F51-E963A92D7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CB661-5331-48C0-A93D-A5E3D0063B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1906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61FAB548-3375-4FD7-872E-DAFE63EB7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="" xmlns:a16="http://schemas.microsoft.com/office/drawing/2014/main" id="{5B58522F-5976-421F-8DB7-19867D3A5E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="" xmlns:a16="http://schemas.microsoft.com/office/drawing/2014/main" id="{7E0168A8-FD34-492F-A58B-8A260AAEB8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="" xmlns:a16="http://schemas.microsoft.com/office/drawing/2014/main" id="{4401B41E-0858-4CA9-B1F4-9FDA206C7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C83D1-71DF-4FE9-AD3C-BB50B9C04018}" type="datetimeFigureOut">
              <a:rPr lang="cs-CZ" smtClean="0"/>
              <a:t>20.04.2020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="" xmlns:a16="http://schemas.microsoft.com/office/drawing/2014/main" id="{C2995263-5CA9-44A6-9FD9-65672D9C2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="" xmlns:a16="http://schemas.microsoft.com/office/drawing/2014/main" id="{AB15D189-072F-499D-B094-1960D33DA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CB661-5331-48C0-A93D-A5E3D0063B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8766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0B8F3CD4-AD74-43D4-8D2D-A9832C557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="" xmlns:a16="http://schemas.microsoft.com/office/drawing/2014/main" id="{0E5B8DAF-CBB6-420B-A37A-BCC5A4B335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="" xmlns:a16="http://schemas.microsoft.com/office/drawing/2014/main" id="{4D34E5A3-9AAF-4BEE-A274-E2B11FAE92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>
            <a:extLst>
              <a:ext uri="{FF2B5EF4-FFF2-40B4-BE49-F238E27FC236}">
                <a16:creationId xmlns="" xmlns:a16="http://schemas.microsoft.com/office/drawing/2014/main" id="{BF851FD9-FEC5-41F1-9F9C-0A43DA823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>
            <a:extLst>
              <a:ext uri="{FF2B5EF4-FFF2-40B4-BE49-F238E27FC236}">
                <a16:creationId xmlns="" xmlns:a16="http://schemas.microsoft.com/office/drawing/2014/main" id="{513A5FD1-53A1-4E1B-891F-170AE134A5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="" xmlns:a16="http://schemas.microsoft.com/office/drawing/2014/main" id="{34422D14-CFE3-4A8A-9EA1-04A73421C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C83D1-71DF-4FE9-AD3C-BB50B9C04018}" type="datetimeFigureOut">
              <a:rPr lang="cs-CZ" smtClean="0"/>
              <a:t>20.04.2020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="" xmlns:a16="http://schemas.microsoft.com/office/drawing/2014/main" id="{0452989A-4320-4DB7-AB47-1A6CA77EE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="" xmlns:a16="http://schemas.microsoft.com/office/drawing/2014/main" id="{0F155567-588C-45D8-AB52-9D67868E9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CB661-5331-48C0-A93D-A5E3D0063B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522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0DC5727E-BA6A-4214-8A73-7BA57163E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="" xmlns:a16="http://schemas.microsoft.com/office/drawing/2014/main" id="{CB38E49E-A5CD-46D8-AD9D-72401887A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C83D1-71DF-4FE9-AD3C-BB50B9C04018}" type="datetimeFigureOut">
              <a:rPr lang="cs-CZ" smtClean="0"/>
              <a:t>20.04.2020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="" xmlns:a16="http://schemas.microsoft.com/office/drawing/2014/main" id="{4AF21D54-FF50-47FC-8D01-6BE296A8A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="" xmlns:a16="http://schemas.microsoft.com/office/drawing/2014/main" id="{1B288ED6-957D-439E-8D21-80E48A402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CB661-5331-48C0-A93D-A5E3D0063B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972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="" xmlns:a16="http://schemas.microsoft.com/office/drawing/2014/main" id="{46AFB9CB-6D4D-4E3D-8543-9E0FA3668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C83D1-71DF-4FE9-AD3C-BB50B9C04018}" type="datetimeFigureOut">
              <a:rPr lang="cs-CZ" smtClean="0"/>
              <a:t>20.04.2020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="" xmlns:a16="http://schemas.microsoft.com/office/drawing/2014/main" id="{F53B4187-92F0-4832-838A-B7F578435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="" xmlns:a16="http://schemas.microsoft.com/office/drawing/2014/main" id="{10888CAD-C983-4C2C-90EF-47B4A60FA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CB661-5331-48C0-A93D-A5E3D0063B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5597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58C1A809-B8A9-4537-BAC1-2D942A96B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="" xmlns:a16="http://schemas.microsoft.com/office/drawing/2014/main" id="{87CE867F-0657-413D-BBB8-5A356EF50C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>
            <a:extLst>
              <a:ext uri="{FF2B5EF4-FFF2-40B4-BE49-F238E27FC236}">
                <a16:creationId xmlns="" xmlns:a16="http://schemas.microsoft.com/office/drawing/2014/main" id="{12D3666A-6195-4522-947E-F6C93D53F4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="" xmlns:a16="http://schemas.microsoft.com/office/drawing/2014/main" id="{49DDB6C5-0E0F-450E-B07E-C194B270B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C83D1-71DF-4FE9-AD3C-BB50B9C04018}" type="datetimeFigureOut">
              <a:rPr lang="cs-CZ" smtClean="0"/>
              <a:t>20.04.2020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="" xmlns:a16="http://schemas.microsoft.com/office/drawing/2014/main" id="{765D7D28-0D46-4C4A-8C65-C770116B1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="" xmlns:a16="http://schemas.microsoft.com/office/drawing/2014/main" id="{BA004396-82FB-4E37-B381-482DD8BF4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CB661-5331-48C0-A93D-A5E3D0063B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30744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42B15017-DF9D-44EF-B56D-E95D96B2D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="" xmlns:a16="http://schemas.microsoft.com/office/drawing/2014/main" id="{6C57FB59-A228-494C-829E-9307A9AF14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>
            <a:extLst>
              <a:ext uri="{FF2B5EF4-FFF2-40B4-BE49-F238E27FC236}">
                <a16:creationId xmlns="" xmlns:a16="http://schemas.microsoft.com/office/drawing/2014/main" id="{C0213F50-A00A-4588-AA62-D1F0C7FDC1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="" xmlns:a16="http://schemas.microsoft.com/office/drawing/2014/main" id="{A762C79B-644E-4F0B-8D87-FA908AED9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C83D1-71DF-4FE9-AD3C-BB50B9C04018}" type="datetimeFigureOut">
              <a:rPr lang="cs-CZ" smtClean="0"/>
              <a:t>20.04.2020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="" xmlns:a16="http://schemas.microsoft.com/office/drawing/2014/main" id="{63E39208-904D-40AF-A27B-4352BEDF1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="" xmlns:a16="http://schemas.microsoft.com/office/drawing/2014/main" id="{37240DAF-FFDA-41E8-B690-0B38A86DA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CB661-5331-48C0-A93D-A5E3D0063B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8359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="" xmlns:a16="http://schemas.microsoft.com/office/drawing/2014/main" id="{9E78F486-284D-4948-BB2E-B768387B3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="" xmlns:a16="http://schemas.microsoft.com/office/drawing/2014/main" id="{26181B2D-4A30-4888-9709-8B7E8A3212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="" xmlns:a16="http://schemas.microsoft.com/office/drawing/2014/main" id="{772479BD-1E16-412A-896A-8E03360C71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C83D1-71DF-4FE9-AD3C-BB50B9C04018}" type="datetimeFigureOut">
              <a:rPr lang="cs-CZ" smtClean="0"/>
              <a:t>20.04.2020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="" xmlns:a16="http://schemas.microsoft.com/office/drawing/2014/main" id="{4DF88C69-3C76-46C8-AF72-67FFA4A149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="" xmlns:a16="http://schemas.microsoft.com/office/drawing/2014/main" id="{2D82AB86-EC58-4008-B2B3-94215BFA73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6CB661-5331-48C0-A93D-A5E3D0063B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1939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68408D59-D95D-4C05-8B3C-EE1A00B3C6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ln w="57150">
            <a:solidFill>
              <a:schemeClr val="accent1"/>
            </a:solidFill>
          </a:ln>
        </p:spPr>
        <p:txBody>
          <a:bodyPr/>
          <a:lstStyle/>
          <a:p>
            <a:r>
              <a:rPr lang="cs-CZ" dirty="0"/>
              <a:t>Bytové družstvo Libuš</a:t>
            </a:r>
            <a:br>
              <a:rPr lang="cs-CZ" dirty="0"/>
            </a:br>
            <a:r>
              <a:rPr lang="cs-CZ" dirty="0"/>
              <a:t>a sdružení s MČ Praha-Libuš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="" xmlns:a16="http://schemas.microsoft.com/office/drawing/2014/main" id="{2A3A4723-ED17-4CD5-816D-1CC87D3D34D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geneze, současnost a ukončení sdružení včetně odkupu pozemku</a:t>
            </a:r>
          </a:p>
        </p:txBody>
      </p:sp>
    </p:spTree>
    <p:extLst>
      <p:ext uri="{BB962C8B-B14F-4D97-AF65-F5344CB8AC3E}">
        <p14:creationId xmlns:p14="http://schemas.microsoft.com/office/powerpoint/2010/main" val="32516056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2AF1CB78-C681-4C9D-A22E-F8DD92E8BF0C}"/>
              </a:ext>
            </a:extLst>
          </p:cNvPr>
          <p:cNvSpPr>
            <a:spLocks noGrp="1"/>
          </p:cNvSpPr>
          <p:nvPr>
            <p:ph type="title"/>
          </p:nvPr>
        </p:nvSpPr>
        <p:spPr>
          <a:ln w="57150">
            <a:solidFill>
              <a:schemeClr val="accent1"/>
            </a:solidFill>
          </a:ln>
        </p:spPr>
        <p:txBody>
          <a:bodyPr/>
          <a:lstStyle/>
          <a:p>
            <a:r>
              <a:rPr lang="cs-CZ" dirty="0"/>
              <a:t>Ukončení sdružení, odkup pozemku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="" xmlns:a16="http://schemas.microsoft.com/office/drawing/2014/main" id="{678F67E9-EED2-4AEB-9AD6-F9C6742439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cs-CZ" sz="2200" u="sng" dirty="0"/>
              <a:t>Po přijetí nařízení vlády 209/2013 Sb. , které stanovilo, že p</a:t>
            </a:r>
            <a:r>
              <a:rPr lang="cs-CZ" sz="2200" dirty="0"/>
              <a:t>o uplynutí nejméně 10 let ode dne nabytí právní moci kolaudačního rozhodnutí může obec písemně požádat Fond o změnu smlouvy o poskytnutí dotace započalo družstvo i městská část činit veškeré nezbytné úkony k ukončení smlouvy.</a:t>
            </a:r>
            <a:endParaRPr lang="cs-CZ" sz="2200" u="sng" dirty="0"/>
          </a:p>
          <a:p>
            <a:pPr marL="0" indent="0">
              <a:buNone/>
            </a:pPr>
            <a:r>
              <a:rPr lang="cs-CZ" sz="2200" u="sng" dirty="0"/>
              <a:t>Dne 5.10.2014 byla uzavřena Dohoda o vyúčtování výstavby bytového domu č.p. 7 v Praze Libuši, která stanovila podmínky o bezúplatném převodu bytových domů:</a:t>
            </a:r>
          </a:p>
          <a:p>
            <a:pPr marL="0" indent="0">
              <a:buNone/>
            </a:pPr>
            <a:endParaRPr lang="cs-CZ" sz="2200" dirty="0"/>
          </a:p>
          <a:p>
            <a:pPr lvl="1"/>
            <a:r>
              <a:rPr lang="cs-CZ" sz="1600" dirty="0"/>
              <a:t>Schválení převodu příslušnými orgány družstva a MČ – </a:t>
            </a:r>
            <a:r>
              <a:rPr lang="cs-CZ" sz="1600" b="1" u="sng" dirty="0"/>
              <a:t>bylo schváleno</a:t>
            </a:r>
          </a:p>
          <a:p>
            <a:pPr lvl="1"/>
            <a:r>
              <a:rPr lang="cs-CZ" sz="1600" dirty="0"/>
              <a:t>uzavření Dohody o změně smlouvy č. 9255910967 o poskytnutí dotace z prostředků Státního fondu rozvoje bydlení (SFRB) a hlavním městem Prahou </a:t>
            </a:r>
            <a:r>
              <a:rPr lang="cs-CZ" sz="1600" b="1" u="sng" dirty="0"/>
              <a:t>- byla uzavřena </a:t>
            </a:r>
            <a:endParaRPr lang="cs-CZ" sz="1600" dirty="0"/>
          </a:p>
          <a:p>
            <a:pPr lvl="1"/>
            <a:r>
              <a:rPr lang="cs-CZ" sz="1600" dirty="0"/>
              <a:t>uzavření dodatku č. 1 ke smlouvě č. INO/21/01/002348/2004 o zajištění podmínek vyplývajících ze smlouvy o poskytnutí dotace z prostředků SFBR na výstavbu nájemním bytů v obcích mezi Hlavním městem Prahou a Městskou částí Praha – Libuš </a:t>
            </a:r>
            <a:r>
              <a:rPr lang="cs-CZ" sz="1600" b="1" u="sng" dirty="0"/>
              <a:t>- bylo provedeno Dodatkem č. 1 ke smlouvě ze dne 12.11.2015 viz. dále.</a:t>
            </a:r>
          </a:p>
          <a:p>
            <a:pPr lvl="1"/>
            <a:endParaRPr lang="cs-CZ" sz="1600" b="1" u="sng" dirty="0"/>
          </a:p>
          <a:p>
            <a:pPr lvl="1" algn="just"/>
            <a:r>
              <a:rPr lang="cs-CZ" sz="1600" b="1" u="sng" dirty="0">
                <a:solidFill>
                  <a:srgbClr val="FF0000"/>
                </a:solidFill>
              </a:rPr>
              <a:t>V návaznosti na výše uvedené došlo mezi MČ a BD k dalším jednáním, které vyústili v přípravu návrhů na rozpuštění sdružení a odkoupení pozemku, přičemž obě tyto skutečnosti byly pouze naplněním smluvních dokumentů, které byly uzavírány postupně od roku 2001.</a:t>
            </a:r>
            <a:endParaRPr lang="cs-CZ" sz="1200" dirty="0">
              <a:solidFill>
                <a:srgbClr val="FF0000"/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479834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E2669788-4A5D-4CA7-9AE7-79BE83B9E6EA}"/>
              </a:ext>
            </a:extLst>
          </p:cNvPr>
          <p:cNvSpPr>
            <a:spLocks noGrp="1"/>
          </p:cNvSpPr>
          <p:nvPr>
            <p:ph type="title"/>
          </p:nvPr>
        </p:nvSpPr>
        <p:spPr>
          <a:ln w="57150"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cs-CZ" sz="3600" dirty="0"/>
              <a:t>Schválení a uzavření dokumentů ve věci ukončení sdružení a odkupu pozemku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="" xmlns:a16="http://schemas.microsoft.com/office/drawing/2014/main" id="{81BAA4B2-1124-480A-AB28-9644E68F0D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Na jednání Zastupitelstva MČ v minulém volebním období došlo dne 12.9.2018 ke schválení </a:t>
            </a:r>
          </a:p>
          <a:p>
            <a:pPr marL="0" indent="0">
              <a:buNone/>
            </a:pPr>
            <a:endParaRPr lang="cs-CZ" dirty="0"/>
          </a:p>
          <a:p>
            <a:pPr marL="457200" lvl="1" indent="0" algn="just">
              <a:buNone/>
            </a:pPr>
            <a:r>
              <a:rPr lang="cs-CZ" sz="2000" dirty="0"/>
              <a:t>1/ </a:t>
            </a:r>
            <a:r>
              <a:rPr lang="cs-CZ" sz="2000" u="sng" dirty="0">
                <a:solidFill>
                  <a:srgbClr val="FF0000"/>
                </a:solidFill>
              </a:rPr>
              <a:t>Ceny pozemku v částce 7.922.500,- Kč </a:t>
            </a:r>
            <a:r>
              <a:rPr lang="cs-CZ" sz="2000" dirty="0"/>
              <a:t>(schváleno usnesením Zastupitelstva MČ č. 33/2018)</a:t>
            </a:r>
          </a:p>
          <a:p>
            <a:pPr marL="457200" lvl="1" indent="0" algn="just">
              <a:buNone/>
            </a:pPr>
            <a:endParaRPr lang="cs-CZ" sz="2000" dirty="0"/>
          </a:p>
          <a:p>
            <a:pPr marL="457200" lvl="1" indent="0" algn="just">
              <a:buNone/>
            </a:pPr>
            <a:r>
              <a:rPr lang="cs-CZ" sz="2000" dirty="0"/>
              <a:t>2/ </a:t>
            </a:r>
            <a:r>
              <a:rPr lang="cs-CZ" sz="2000" u="sng" dirty="0">
                <a:solidFill>
                  <a:srgbClr val="FF0000"/>
                </a:solidFill>
              </a:rPr>
              <a:t>Smlouvy o smlouvě budoucí kupní</a:t>
            </a:r>
            <a:r>
              <a:rPr lang="cs-CZ" sz="2000" dirty="0">
                <a:solidFill>
                  <a:srgbClr val="FF0000"/>
                </a:solidFill>
              </a:rPr>
              <a:t> </a:t>
            </a:r>
            <a:r>
              <a:rPr lang="cs-CZ" sz="2000" dirty="0"/>
              <a:t>(schváleno usnesením Zastupitelstva MČ č. 34/2018 včetně ceny pozemku, která byla v textu usnesení znovu uvedena)</a:t>
            </a:r>
          </a:p>
          <a:p>
            <a:pPr marL="457200" lvl="1" indent="0" algn="just">
              <a:buNone/>
            </a:pPr>
            <a:endParaRPr lang="cs-CZ" sz="2000" dirty="0"/>
          </a:p>
          <a:p>
            <a:pPr marL="457200" lvl="1" indent="0" algn="just">
              <a:buNone/>
            </a:pPr>
            <a:r>
              <a:rPr lang="cs-CZ" sz="2000" dirty="0"/>
              <a:t>3/ </a:t>
            </a:r>
            <a:r>
              <a:rPr lang="cs-CZ" sz="2000" u="sng" dirty="0">
                <a:solidFill>
                  <a:srgbClr val="FF0000"/>
                </a:solidFill>
              </a:rPr>
              <a:t>Smlouvy o rozpuštění sdružení</a:t>
            </a:r>
            <a:r>
              <a:rPr lang="cs-CZ" sz="2000" dirty="0">
                <a:solidFill>
                  <a:srgbClr val="FF0000"/>
                </a:solidFill>
              </a:rPr>
              <a:t>   </a:t>
            </a:r>
            <a:r>
              <a:rPr lang="cs-CZ" sz="2000" dirty="0"/>
              <a:t>(schváleno usnesením Zastupitelstva MČ č. 35/2018)</a:t>
            </a:r>
          </a:p>
          <a:p>
            <a:pPr marL="457200" lvl="1" indent="0" algn="just">
              <a:buNone/>
            </a:pPr>
            <a:endParaRPr lang="cs-CZ" sz="20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739199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EA47B054-7B94-4272-AD95-6F4D24FA7AD4}"/>
              </a:ext>
            </a:extLst>
          </p:cNvPr>
          <p:cNvSpPr>
            <a:spLocks noGrp="1"/>
          </p:cNvSpPr>
          <p:nvPr>
            <p:ph type="title"/>
          </p:nvPr>
        </p:nvSpPr>
        <p:spPr>
          <a:ln w="57150">
            <a:solidFill>
              <a:schemeClr val="accent1"/>
            </a:solidFill>
          </a:ln>
        </p:spPr>
        <p:txBody>
          <a:bodyPr/>
          <a:lstStyle/>
          <a:p>
            <a:r>
              <a:rPr lang="cs-CZ" dirty="0"/>
              <a:t>Schválení ceny odkupu pozemku a právní východiska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="" xmlns:a16="http://schemas.microsoft.com/office/drawing/2014/main" id="{531767B3-EB8E-4E79-837C-FE53FDDF6D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cs-CZ" sz="2200" dirty="0"/>
              <a:t>Záměr odprodeje byl řádně vyvěšen na úřední desce</a:t>
            </a:r>
          </a:p>
          <a:p>
            <a:pPr algn="just"/>
            <a:r>
              <a:rPr lang="cs-CZ" sz="2200" dirty="0"/>
              <a:t>Kupní cena byla řádně schválena Zastupitelstvem MČ</a:t>
            </a:r>
          </a:p>
          <a:p>
            <a:pPr algn="just"/>
            <a:r>
              <a:rPr lang="cs-CZ" sz="2200" dirty="0"/>
              <a:t>Smlouva o smlouvě budoucí včetně ceny byla řádně schválena Zastupitelstvem MČ včetně uvedení ceny a byla uzavřena dne 22.5.2019</a:t>
            </a:r>
          </a:p>
          <a:p>
            <a:pPr marL="0" indent="0" algn="just">
              <a:buNone/>
            </a:pPr>
            <a:endParaRPr lang="cs-CZ" sz="2200" dirty="0"/>
          </a:p>
          <a:p>
            <a:pPr lvl="3" algn="just"/>
            <a:r>
              <a:rPr lang="cs-CZ" dirty="0"/>
              <a:t>Vznikl tak závazek MČ uzavřít kupní smlouvu za podmínek stanovených smlouvou o smlouvě budoucí</a:t>
            </a:r>
          </a:p>
          <a:p>
            <a:pPr marL="1371600" lvl="3" indent="0" algn="just">
              <a:buNone/>
            </a:pPr>
            <a:endParaRPr lang="cs-CZ" dirty="0"/>
          </a:p>
          <a:p>
            <a:pPr lvl="3" algn="just"/>
            <a:r>
              <a:rPr lang="cs-CZ" b="1" u="sng" dirty="0">
                <a:solidFill>
                  <a:srgbClr val="FF0000"/>
                </a:solidFill>
              </a:rPr>
              <a:t>Při schvalování textu kupní smlouvy </a:t>
            </a:r>
            <a:r>
              <a:rPr lang="cs-CZ" dirty="0"/>
              <a:t>se tak i </a:t>
            </a:r>
            <a:r>
              <a:rPr lang="cs-CZ" b="1" u="sng" dirty="0"/>
              <a:t>s odkazem na předložená právní stanoviska</a:t>
            </a:r>
            <a:r>
              <a:rPr lang="cs-CZ" b="1" dirty="0"/>
              <a:t> </a:t>
            </a:r>
            <a:r>
              <a:rPr lang="cs-CZ" dirty="0"/>
              <a:t>na Zastupitelstvu                        </a:t>
            </a:r>
            <a:r>
              <a:rPr lang="cs-CZ" b="1" u="sng" dirty="0">
                <a:solidFill>
                  <a:srgbClr val="FF0000"/>
                </a:solidFill>
              </a:rPr>
              <a:t>o ceně nehlasuje </a:t>
            </a:r>
            <a:r>
              <a:rPr lang="cs-CZ" dirty="0"/>
              <a:t>– ta je určená usnesením Zastupitelstva MČ č. 33/2018 a Smlouvou o smlouvě budoucí schválenou usnesením Zastupitelstva MČ č. 34/2018;</a:t>
            </a:r>
          </a:p>
          <a:p>
            <a:pPr marL="1371600" lvl="3" indent="0" algn="just">
              <a:buNone/>
            </a:pPr>
            <a:endParaRPr lang="cs-CZ" dirty="0"/>
          </a:p>
          <a:p>
            <a:pPr lvl="3" algn="just"/>
            <a:r>
              <a:rPr lang="cs-CZ" b="1" u="sng" dirty="0">
                <a:solidFill>
                  <a:srgbClr val="FF0000"/>
                </a:solidFill>
              </a:rPr>
              <a:t>Závazek</a:t>
            </a:r>
            <a:r>
              <a:rPr lang="cs-CZ" dirty="0"/>
              <a:t> k uzavření kupní smlouvy za odsouhlasených podmínek (tj. za schválenou cenu Zastupitelstvem MČ) </a:t>
            </a:r>
            <a:r>
              <a:rPr lang="cs-CZ" b="1" u="sng" dirty="0">
                <a:solidFill>
                  <a:srgbClr val="FF0000"/>
                </a:solidFill>
              </a:rPr>
              <a:t>je soudně vynutitelný</a:t>
            </a:r>
            <a:r>
              <a:rPr lang="cs-CZ" dirty="0"/>
              <a:t> (to je však krajní prostředek, ke kterému nikdo nechce v tuto chvíli přistupovat;</a:t>
            </a:r>
          </a:p>
          <a:p>
            <a:pPr lvl="3" algn="just"/>
            <a:endParaRPr lang="cs-CZ" dirty="0"/>
          </a:p>
          <a:p>
            <a:pPr lvl="3" algn="just"/>
            <a:r>
              <a:rPr lang="cs-CZ" dirty="0"/>
              <a:t>MČ obdržela dne 2.3.2020 ze strany BD </a:t>
            </a:r>
            <a:r>
              <a:rPr lang="cs-CZ" b="1" u="sng" dirty="0">
                <a:solidFill>
                  <a:srgbClr val="FF0000"/>
                </a:solidFill>
              </a:rPr>
              <a:t>výzvu k uzavření kupní smlouvy </a:t>
            </a:r>
            <a:r>
              <a:rPr lang="cs-CZ" dirty="0"/>
              <a:t>a je povinna tuto do dne </a:t>
            </a:r>
            <a:r>
              <a:rPr lang="cs-CZ" b="1" u="sng" dirty="0">
                <a:solidFill>
                  <a:srgbClr val="FF0000"/>
                </a:solidFill>
              </a:rPr>
              <a:t>22.5.2020 uzavřít</a:t>
            </a:r>
            <a:r>
              <a:rPr lang="cs-CZ" dirty="0"/>
              <a:t>.</a:t>
            </a:r>
          </a:p>
          <a:p>
            <a:pPr marL="1371600" lvl="3" indent="0" algn="just">
              <a:buNone/>
            </a:pPr>
            <a:endParaRPr lang="cs-CZ" dirty="0"/>
          </a:p>
          <a:p>
            <a:pPr lvl="3" algn="just"/>
            <a:r>
              <a:rPr lang="cs-CZ" dirty="0"/>
              <a:t>BD již v souvislosti s nutností uhradit kupní cenu podniklo příslušné kroky směrem k financování a vznikají tak nyní na jeho straně vícenáklady;</a:t>
            </a:r>
          </a:p>
        </p:txBody>
      </p:sp>
    </p:spTree>
    <p:extLst>
      <p:ext uri="{BB962C8B-B14F-4D97-AF65-F5344CB8AC3E}">
        <p14:creationId xmlns:p14="http://schemas.microsoft.com/office/powerpoint/2010/main" val="31636272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E18ED09D-39D0-4F57-A281-4F85849D567F}"/>
              </a:ext>
            </a:extLst>
          </p:cNvPr>
          <p:cNvSpPr>
            <a:spLocks noGrp="1"/>
          </p:cNvSpPr>
          <p:nvPr>
            <p:ph type="title"/>
          </p:nvPr>
        </p:nvSpPr>
        <p:spPr>
          <a:ln w="57150"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cs-CZ" dirty="0"/>
              <a:t>Smluvní a další dokumenty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="" xmlns:a16="http://schemas.microsoft.com/office/drawing/2014/main" id="{38AE64AF-9357-4BE9-8D35-24646D4C07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Dále jsou předkládány smluvní dokumenty uzavřené ve věci:</a:t>
            </a:r>
          </a:p>
          <a:p>
            <a:pPr marL="0" indent="0">
              <a:buNone/>
            </a:pPr>
            <a:endParaRPr lang="cs-CZ" dirty="0"/>
          </a:p>
          <a:p>
            <a:pPr lvl="2"/>
            <a:r>
              <a:rPr lang="cs-CZ" dirty="0"/>
              <a:t> Dohoda o ukončení a vyúčtování výstavby bytového domu č.p. 7 v Praze Libuši ze dne 5.10.2014</a:t>
            </a:r>
          </a:p>
          <a:p>
            <a:pPr lvl="2"/>
            <a:r>
              <a:rPr lang="cs-CZ" dirty="0"/>
              <a:t>Dodatek č. 1 mezi MČ a HMP – ukončení smlouvy o poskytnutí dotace ze dne 12.11.2015</a:t>
            </a:r>
          </a:p>
          <a:p>
            <a:pPr lvl="2"/>
            <a:r>
              <a:rPr lang="cs-CZ" dirty="0"/>
              <a:t>Usnesení zastupitelstva MČ č. 33/2018, 34/2018, 35/2018</a:t>
            </a:r>
          </a:p>
          <a:p>
            <a:pPr lvl="2"/>
            <a:r>
              <a:rPr lang="cs-CZ" dirty="0"/>
              <a:t>Zveřejněný záměr odprodeje pozemku</a:t>
            </a:r>
          </a:p>
          <a:p>
            <a:pPr lvl="2"/>
            <a:r>
              <a:rPr lang="cs-CZ" dirty="0"/>
              <a:t>Smlouva o smlouvě budoucí kupní ze dne 22.5.2019 (s ohledem na objem v samostatné příloze)</a:t>
            </a:r>
          </a:p>
          <a:p>
            <a:pPr lvl="2"/>
            <a:r>
              <a:rPr lang="cs-CZ" dirty="0"/>
              <a:t>Smlouva o rozpuštění sdružení ze dne 10.7.2019 (s ohledem na objem v samostatné příloze)</a:t>
            </a:r>
          </a:p>
          <a:p>
            <a:pPr lvl="2"/>
            <a:r>
              <a:rPr lang="cs-CZ" dirty="0"/>
              <a:t>Výzva k uzavření kupní smlouvy</a:t>
            </a:r>
          </a:p>
          <a:p>
            <a:pPr lvl="2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871513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4F2788B6-CEEF-4B6D-8CFF-4B800A682296}"/>
              </a:ext>
            </a:extLst>
          </p:cNvPr>
          <p:cNvSpPr>
            <a:spLocks noGrp="1"/>
          </p:cNvSpPr>
          <p:nvPr>
            <p:ph type="title"/>
          </p:nvPr>
        </p:nvSpPr>
        <p:spPr>
          <a:ln w="5715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cs-CZ" dirty="0"/>
              <a:t>Dohoda o ukončení a vyúčtování výstavby bytového domu č.p. 7 v Praze Libuši</a:t>
            </a:r>
          </a:p>
        </p:txBody>
      </p:sp>
      <p:pic>
        <p:nvPicPr>
          <p:cNvPr id="4" name="Zástupný symbol pro obsah 3">
            <a:extLst>
              <a:ext uri="{FF2B5EF4-FFF2-40B4-BE49-F238E27FC236}">
                <a16:creationId xmlns="" xmlns:a16="http://schemas.microsoft.com/office/drawing/2014/main" id="{C3FB731D-AF50-43C4-B629-055A215F94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5071" t="17652" r="45075" b="9960"/>
          <a:stretch/>
        </p:blipFill>
        <p:spPr>
          <a:xfrm>
            <a:off x="701234" y="2151142"/>
            <a:ext cx="3886200" cy="4706858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="" xmlns:a16="http://schemas.microsoft.com/office/drawing/2014/main" id="{C3F627A8-47ED-4B83-AB47-850DD75270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457" t="19871" r="44453" b="10278"/>
          <a:stretch/>
        </p:blipFill>
        <p:spPr>
          <a:xfrm>
            <a:off x="4695093" y="2151142"/>
            <a:ext cx="3668590" cy="441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8508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D8816F54-4E64-4B05-A9C4-C4176B9B16F7}"/>
              </a:ext>
            </a:extLst>
          </p:cNvPr>
          <p:cNvSpPr>
            <a:spLocks noGrp="1"/>
          </p:cNvSpPr>
          <p:nvPr>
            <p:ph type="title"/>
          </p:nvPr>
        </p:nvSpPr>
        <p:spPr>
          <a:ln w="57150">
            <a:solidFill>
              <a:schemeClr val="accent1"/>
            </a:solidFill>
          </a:ln>
        </p:spPr>
        <p:txBody>
          <a:bodyPr/>
          <a:lstStyle/>
          <a:p>
            <a:r>
              <a:rPr lang="cs-CZ" dirty="0"/>
              <a:t>Dodatek č. 1 mezi MČ a HMP – ukončení smlouvy o poskytnutí dotace</a:t>
            </a:r>
          </a:p>
        </p:txBody>
      </p:sp>
      <p:pic>
        <p:nvPicPr>
          <p:cNvPr id="4" name="Zástupný symbol pro obsah 3">
            <a:extLst>
              <a:ext uri="{FF2B5EF4-FFF2-40B4-BE49-F238E27FC236}">
                <a16:creationId xmlns="" xmlns:a16="http://schemas.microsoft.com/office/drawing/2014/main" id="{B7BADFF5-32C6-4629-9B4E-A4216074CD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08479" y="2151142"/>
            <a:ext cx="3534560" cy="4552264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="" xmlns:a16="http://schemas.microsoft.com/office/drawing/2014/main" id="{83023552-E10B-469C-B26E-AE11617717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2151142"/>
            <a:ext cx="3460121" cy="4552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9181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3A178D14-9ABA-48A8-8565-F67912988B6E}"/>
              </a:ext>
            </a:extLst>
          </p:cNvPr>
          <p:cNvSpPr>
            <a:spLocks noGrp="1"/>
          </p:cNvSpPr>
          <p:nvPr>
            <p:ph type="title"/>
          </p:nvPr>
        </p:nvSpPr>
        <p:spPr>
          <a:ln w="57150">
            <a:solidFill>
              <a:schemeClr val="accent1"/>
            </a:solidFill>
          </a:ln>
        </p:spPr>
        <p:txBody>
          <a:bodyPr/>
          <a:lstStyle/>
          <a:p>
            <a:r>
              <a:rPr lang="cs-CZ" dirty="0"/>
              <a:t>Usnesení Zastupitelstva MČ </a:t>
            </a:r>
            <a:br>
              <a:rPr lang="cs-CZ" dirty="0"/>
            </a:br>
            <a:r>
              <a:rPr lang="cs-CZ" dirty="0"/>
              <a:t>č. 33/2018, č. 34/2018 a č. 35/2018</a:t>
            </a:r>
          </a:p>
        </p:txBody>
      </p:sp>
      <p:pic>
        <p:nvPicPr>
          <p:cNvPr id="4" name="Zástupný symbol pro obsah 3">
            <a:extLst>
              <a:ext uri="{FF2B5EF4-FFF2-40B4-BE49-F238E27FC236}">
                <a16:creationId xmlns="" xmlns:a16="http://schemas.microsoft.com/office/drawing/2014/main" id="{ED77ECC9-5825-45DE-9787-81AF374C9E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0282" y="2177327"/>
            <a:ext cx="3555018" cy="4209185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="" xmlns:a16="http://schemas.microsoft.com/office/drawing/2014/main" id="{A21D7BC6-3915-4330-9B41-49AEE07C1D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4324" y="2213119"/>
            <a:ext cx="3222643" cy="4279756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="" xmlns:a16="http://schemas.microsoft.com/office/drawing/2014/main" id="{423755CA-10BE-411E-AF60-C70797A34D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7216" y="2177327"/>
            <a:ext cx="4224502" cy="4351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3305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D94CBACA-BF84-4C2E-81AA-F32B11101613}"/>
              </a:ext>
            </a:extLst>
          </p:cNvPr>
          <p:cNvSpPr>
            <a:spLocks noGrp="1"/>
          </p:cNvSpPr>
          <p:nvPr>
            <p:ph type="title"/>
          </p:nvPr>
        </p:nvSpPr>
        <p:spPr>
          <a:ln w="57150">
            <a:solidFill>
              <a:schemeClr val="accent1"/>
            </a:solidFill>
          </a:ln>
        </p:spPr>
        <p:txBody>
          <a:bodyPr/>
          <a:lstStyle/>
          <a:p>
            <a:r>
              <a:rPr lang="cs-CZ" dirty="0"/>
              <a:t>Zveřejnění záměru odprodeje pozemku</a:t>
            </a:r>
          </a:p>
        </p:txBody>
      </p:sp>
      <p:pic>
        <p:nvPicPr>
          <p:cNvPr id="4" name="Zástupný symbol pro obsah 3">
            <a:extLst>
              <a:ext uri="{FF2B5EF4-FFF2-40B4-BE49-F238E27FC236}">
                <a16:creationId xmlns="" xmlns:a16="http://schemas.microsoft.com/office/drawing/2014/main" id="{7370CFE3-CE74-48FF-AB93-1A60B7EE21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6008" t="12150" r="41765" b="6092"/>
          <a:stretch/>
        </p:blipFill>
        <p:spPr>
          <a:xfrm>
            <a:off x="1465730" y="2170878"/>
            <a:ext cx="3455894" cy="4381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1247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C27170F6-ACF9-4995-8B01-B742DA7098C6}"/>
              </a:ext>
            </a:extLst>
          </p:cNvPr>
          <p:cNvSpPr>
            <a:spLocks noGrp="1"/>
          </p:cNvSpPr>
          <p:nvPr>
            <p:ph type="title"/>
          </p:nvPr>
        </p:nvSpPr>
        <p:spPr>
          <a:ln w="57150">
            <a:solidFill>
              <a:schemeClr val="accent1"/>
            </a:solidFill>
          </a:ln>
        </p:spPr>
        <p:txBody>
          <a:bodyPr/>
          <a:lstStyle/>
          <a:p>
            <a:r>
              <a:rPr lang="cs-CZ" dirty="0"/>
              <a:t>Výzva k uzavření kupní smlouvy</a:t>
            </a:r>
          </a:p>
        </p:txBody>
      </p:sp>
      <p:pic>
        <p:nvPicPr>
          <p:cNvPr id="7" name="Zástupný symbol pro obsah 6">
            <a:extLst>
              <a:ext uri="{FF2B5EF4-FFF2-40B4-BE49-F238E27FC236}">
                <a16:creationId xmlns="" xmlns:a16="http://schemas.microsoft.com/office/drawing/2014/main" id="{72409179-6758-45C4-B9BA-B7A2A670C2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13064" y="2177456"/>
            <a:ext cx="2768340" cy="4043050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="" xmlns:a16="http://schemas.microsoft.com/office/drawing/2014/main" id="{BAD34E32-46A7-47D0-BD4E-ED9FB87008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4232" y="2177456"/>
            <a:ext cx="3254568" cy="3945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0426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28B7D21A-29AE-49CD-866E-06132022E049}"/>
              </a:ext>
            </a:extLst>
          </p:cNvPr>
          <p:cNvSpPr>
            <a:spLocks noGrp="1"/>
          </p:cNvSpPr>
          <p:nvPr>
            <p:ph type="title"/>
          </p:nvPr>
        </p:nvSpPr>
        <p:spPr>
          <a:ln w="57150">
            <a:solidFill>
              <a:schemeClr val="accent1"/>
            </a:solidFill>
          </a:ln>
        </p:spPr>
        <p:txBody>
          <a:bodyPr/>
          <a:lstStyle/>
          <a:p>
            <a:r>
              <a:rPr lang="cs-CZ" dirty="0"/>
              <a:t>Závěr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="" xmlns:a16="http://schemas.microsoft.com/office/drawing/2014/main" id="{C18AD7A1-6555-4359-89CC-B19ACA715C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sz="2400" dirty="0"/>
              <a:t>Vyřešení ukončení sdružení včetně vypořádání a nabytí pozemku </a:t>
            </a:r>
            <a:r>
              <a:rPr lang="cs-CZ" sz="2400" u="sng" dirty="0">
                <a:solidFill>
                  <a:srgbClr val="FF0000"/>
                </a:solidFill>
              </a:rPr>
              <a:t>řeší orgány BD i MČ již 15 let, z toho 6 let (od uzavření Dohody o ukončení a vyúčtování výstavby v roce 2014) velmi intenzivně;</a:t>
            </a:r>
          </a:p>
          <a:p>
            <a:endParaRPr lang="cs-CZ" sz="2400" dirty="0"/>
          </a:p>
          <a:p>
            <a:pPr algn="just"/>
            <a:r>
              <a:rPr lang="cs-CZ" sz="2400" u="sng" dirty="0">
                <a:solidFill>
                  <a:srgbClr val="FF0000"/>
                </a:solidFill>
              </a:rPr>
              <a:t>Na zapsání vlastnického práva k pozemkům je vázáno rozpuštění sdružení</a:t>
            </a:r>
            <a:r>
              <a:rPr lang="cs-CZ" sz="2400" dirty="0"/>
              <a:t>, bez uzavření kupní smlouvy na pozemek není podle uzavřených smluvních dokumentů možné sdružení rozpustit a celá věc se tak komplikuje.</a:t>
            </a:r>
          </a:p>
          <a:p>
            <a:pPr algn="just"/>
            <a:endParaRPr lang="cs-CZ" sz="2400" dirty="0"/>
          </a:p>
          <a:p>
            <a:pPr algn="just"/>
            <a:r>
              <a:rPr lang="cs-CZ" sz="2400" dirty="0"/>
              <a:t>Na zasedáních Zastupitelstva bylo v minulosti opakovaně zmiňováno, že je zapotřebí celou záležitost dořešit, aby nemuselo docházet ke zbytečnému schvalování převodů členství.</a:t>
            </a:r>
          </a:p>
          <a:p>
            <a:pPr marL="0" indent="0" algn="just">
              <a:buNone/>
            </a:pPr>
            <a:endParaRPr lang="cs-CZ" sz="2400" dirty="0"/>
          </a:p>
          <a:p>
            <a:pPr algn="just"/>
            <a:r>
              <a:rPr lang="cs-CZ" sz="2400" dirty="0"/>
              <a:t>Nyní si dovolujeme poskytnout prostor pro další doplňující dotazy, které nebyly položeny v průběhu prezentace.</a:t>
            </a:r>
          </a:p>
        </p:txBody>
      </p:sp>
    </p:spTree>
    <p:extLst>
      <p:ext uri="{BB962C8B-B14F-4D97-AF65-F5344CB8AC3E}">
        <p14:creationId xmlns:p14="http://schemas.microsoft.com/office/powerpoint/2010/main" val="791907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09B458D6-B393-4895-AA3D-9B8E41700AD6}"/>
              </a:ext>
            </a:extLst>
          </p:cNvPr>
          <p:cNvSpPr>
            <a:spLocks noGrp="1"/>
          </p:cNvSpPr>
          <p:nvPr>
            <p:ph type="title"/>
          </p:nvPr>
        </p:nvSpPr>
        <p:spPr>
          <a:ln w="57150"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cs-CZ" dirty="0"/>
              <a:t>Myšlenka podpory výstavby osob, které nemají vlastní bydlení a nejsou nájemci obecních bytů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="" xmlns:a16="http://schemas.microsoft.com/office/drawing/2014/main" id="{FA121700-FAFE-4620-83F6-8A46D2B81382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 fontScale="92500" lnSpcReduction="10000"/>
          </a:bodyPr>
          <a:lstStyle/>
          <a:p>
            <a:pPr algn="just"/>
            <a:r>
              <a:rPr lang="cs-CZ" sz="2400" dirty="0"/>
              <a:t>Z důvodu nedostatku dostupného bydlení se zapojil stát prostřednictvím Státního fondu rozvoje bydlení do podpory projektů bytové výstavby v obcích;</a:t>
            </a:r>
          </a:p>
          <a:p>
            <a:pPr marL="0" indent="0" algn="just">
              <a:buNone/>
            </a:pPr>
            <a:endParaRPr lang="cs-CZ" sz="2400" dirty="0"/>
          </a:p>
          <a:p>
            <a:pPr algn="just"/>
            <a:r>
              <a:rPr lang="cs-CZ" sz="2400" dirty="0"/>
              <a:t>Účelem mělo být zajistit dostupné bydlení pro občany ČR (občany konkrétních obcí) pomocí výstavby na obecních pozemcích;</a:t>
            </a:r>
          </a:p>
          <a:p>
            <a:pPr marL="0" indent="0" algn="just">
              <a:buNone/>
            </a:pPr>
            <a:endParaRPr lang="cs-CZ" sz="2400" dirty="0"/>
          </a:p>
          <a:p>
            <a:pPr algn="just"/>
            <a:r>
              <a:rPr lang="cs-CZ" sz="2400" dirty="0"/>
              <a:t>Městská část Praha-Libuš se rozhodla podpořit výstavbu na nevyužívaném pozemku rozpadlého hospodářského dvora určeného k demolici;</a:t>
            </a:r>
          </a:p>
          <a:p>
            <a:pPr marL="0" indent="0" algn="just">
              <a:buNone/>
            </a:pPr>
            <a:endParaRPr lang="cs-CZ" sz="2400" dirty="0"/>
          </a:p>
          <a:p>
            <a:pPr algn="just"/>
            <a:r>
              <a:rPr lang="cs-CZ" sz="2400" dirty="0"/>
              <a:t>Podmínkou bylo v souladu s nařízením vlády č. 481/2000 Sb. uzavřít sdružení mezi obcí/městskou částí a bytovým družstvem a zajistit, aby nedošlo po vázací dobu 20 let k převedení vlastnictví.</a:t>
            </a:r>
          </a:p>
        </p:txBody>
      </p:sp>
    </p:spTree>
    <p:extLst>
      <p:ext uri="{BB962C8B-B14F-4D97-AF65-F5344CB8AC3E}">
        <p14:creationId xmlns:p14="http://schemas.microsoft.com/office/powerpoint/2010/main" val="1677514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3723866F-7567-4305-8187-3DE1EAEE6BA7}"/>
              </a:ext>
            </a:extLst>
          </p:cNvPr>
          <p:cNvSpPr>
            <a:spLocks noGrp="1"/>
          </p:cNvSpPr>
          <p:nvPr>
            <p:ph type="title"/>
          </p:nvPr>
        </p:nvSpPr>
        <p:spPr>
          <a:ln w="57150">
            <a:solidFill>
              <a:schemeClr val="accent1"/>
            </a:solidFill>
          </a:ln>
        </p:spPr>
        <p:txBody>
          <a:bodyPr/>
          <a:lstStyle/>
          <a:p>
            <a:r>
              <a:rPr lang="cs-CZ" dirty="0"/>
              <a:t>Vznik sdružení a smluvní dokumenty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="" xmlns:a16="http://schemas.microsoft.com/office/drawing/2014/main" id="{AE904FB9-E1F3-4474-8E6B-F56CF0E7CA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38312"/>
          </a:xfrm>
          <a:ln>
            <a:noFill/>
          </a:ln>
        </p:spPr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endParaRPr lang="cs-CZ" sz="4400" dirty="0"/>
          </a:p>
          <a:p>
            <a:pPr marL="0" indent="0" algn="just">
              <a:buNone/>
            </a:pPr>
            <a:r>
              <a:rPr lang="cs-CZ" sz="4800" dirty="0"/>
              <a:t>Za účelem splnění podmínek stanovených SFRB a nařízením vlády </a:t>
            </a:r>
            <a:r>
              <a:rPr lang="cs-CZ" sz="4800" b="1" u="sng" dirty="0"/>
              <a:t>vzniklo dne  30.5.2001 sdružení Městské části Praha-Libuš a Bytového družstva Libuš, a to za účelem výstavby bytových domů na pozemcích </a:t>
            </a:r>
            <a:r>
              <a:rPr lang="cs-CZ" sz="4800" b="1" u="sng" dirty="0" err="1"/>
              <a:t>parc</a:t>
            </a:r>
            <a:r>
              <a:rPr lang="cs-CZ" sz="4800" b="1" u="sng" dirty="0"/>
              <a:t>. č. 8, 10 a 12, v </a:t>
            </a:r>
            <a:r>
              <a:rPr lang="cs-CZ" sz="4800" b="1" u="sng" dirty="0" err="1"/>
              <a:t>k.ú</a:t>
            </a:r>
            <a:r>
              <a:rPr lang="cs-CZ" sz="4800" b="1" u="sng" dirty="0"/>
              <a:t>. Libuš</a:t>
            </a:r>
            <a:r>
              <a:rPr lang="cs-CZ" sz="4800" dirty="0"/>
              <a:t>. Následně byly uzavřeny tyto dokumenty:</a:t>
            </a:r>
          </a:p>
          <a:p>
            <a:pPr marL="0" indent="0" algn="just">
              <a:buNone/>
            </a:pPr>
            <a:endParaRPr lang="cs-CZ" sz="4800" dirty="0"/>
          </a:p>
          <a:p>
            <a:pPr lvl="1"/>
            <a:r>
              <a:rPr lang="cs-CZ" sz="4400" dirty="0"/>
              <a:t>Dodatek č.1 ke smlouvě o sdružení ze dne 30.5.2001, ze dne 19.12.2002,</a:t>
            </a:r>
          </a:p>
          <a:p>
            <a:pPr lvl="1"/>
            <a:r>
              <a:rPr lang="cs-CZ" sz="4400" dirty="0"/>
              <a:t>Smlouva o náhradě nákladů ze dne 10.10.2002,</a:t>
            </a:r>
          </a:p>
          <a:p>
            <a:pPr lvl="1"/>
            <a:r>
              <a:rPr lang="cs-CZ" sz="4400" dirty="0"/>
              <a:t>Smlouva o sdružení mezi MČ a BD ze dne 9.7.2003,</a:t>
            </a:r>
          </a:p>
          <a:p>
            <a:pPr lvl="1"/>
            <a:r>
              <a:rPr lang="cs-CZ" sz="4400" dirty="0"/>
              <a:t>Smlouva o sdružení mezi MČ a BD schválená dne 27.6.2005,</a:t>
            </a:r>
          </a:p>
          <a:p>
            <a:pPr marL="0" indent="0" algn="just">
              <a:buNone/>
            </a:pPr>
            <a:r>
              <a:rPr lang="cs-CZ" sz="4800" u="sng" dirty="0"/>
              <a:t>1. Bytové družstvo Libuš se na počátku sdružilo s Městskou částí Praha-Libuš za účelem výstavby bytových domů na adrese Libušská 7/185, Praha 4 - Libuš, a to Smlouvou o sdružení ze dne 30.5.2001. Původně se městská část zavázala, že poskytne:</a:t>
            </a:r>
          </a:p>
          <a:p>
            <a:pPr marL="0" indent="0" algn="just">
              <a:buNone/>
            </a:pPr>
            <a:r>
              <a:rPr lang="cs-CZ" sz="4800" i="1" dirty="0"/>
              <a:t>	1/ investiční dotaci ze státního rozpočtu v rámci „Programu podpory výstavby nájemního bydlení a technické infrastruktury pro bytovou výstavbu 	v obcích“ ve výši byty:15,680.000,- Kč a TI: 3,920.000,- Kč, 2/ věcný vklad – pozemek v ceně znaleckého posudku a BD se zavázalo poskytnout finanční 	vklad celkem 47,500.000,- Kč</a:t>
            </a:r>
            <a:endParaRPr lang="cs-CZ" sz="4800" dirty="0"/>
          </a:p>
          <a:p>
            <a:pPr marL="0" indent="0" algn="just">
              <a:buNone/>
            </a:pPr>
            <a:r>
              <a:rPr lang="cs-CZ" sz="4800" dirty="0"/>
              <a:t>	Stavba měla být po dobu dvaceti let v podílovém spoluvlastnictví účastníků a poté dojde k vypořádání spoluvlastnictví tak, že se družstvo stane 	vlastníkem bytových domů a garážových stání. Pozemky pod bytovými domy a garážovým objektem a pozemky, na kterých jsou předzahrádky, parkovací 	stání a měly připadnout do 	výlučného vlastnictví družstva. Tato smlouva byla uzavřena na dobu určitou  do 31.12.2002, pokud v této době nebude 	vydáno rozhodnutí o účelovém určení prostředků státního rozpočtu vydané Ministerstvem pro místní rozvoj, kterým bude přiznána dotace na výstavbu 	bytových domů.</a:t>
            </a:r>
          </a:p>
          <a:p>
            <a:pPr marL="0" indent="0" algn="just">
              <a:buNone/>
            </a:pPr>
            <a:r>
              <a:rPr lang="cs-CZ" sz="4800" u="sng" dirty="0"/>
              <a:t>2. Dodatkem č. 1 ke smlouvě o sdružení ze dne 30.5.2001 (uzavřen dne 19.12.2002 ) došlo k částečné úpravě a specifikaci původní smlouvy, zejména však byl oceněn pozemek na 5,547.100,-  Kč a byla tedy upravena na konečnou výši hodnota věcného vkladu, který poskytla MČ Praha-Libuš</a:t>
            </a:r>
            <a:r>
              <a:rPr lang="cs-CZ" sz="4800" dirty="0"/>
              <a:t>. Byla zde zároveň stanovena podmínka, že pokud dotace nebude poskytnuta do 31.12.2004, smlouva zanikne. Tento dodatek však nebyl pochybením tehdejšího vedení MČ schválen zastupitelstvem MČ Praha – Libuš a z toho důvodu byla později namítána jeho neplatnost.</a:t>
            </a:r>
          </a:p>
          <a:p>
            <a:pPr marL="0" indent="0" algn="just">
              <a:buNone/>
            </a:pPr>
            <a:r>
              <a:rPr lang="cs-CZ" sz="4800" u="sng" dirty="0"/>
              <a:t>3. Dne 9.7.2003 byla uzavřena Smlouva o sdružení, která rovněž nebyla pochybením schválena zastupitelstvem MČ </a:t>
            </a:r>
            <a:r>
              <a:rPr lang="cs-CZ" sz="4800" dirty="0"/>
              <a:t>a z tohoto důvodu podle ní rovněž nebylo možné nadále postupovat, přestože na jejím základě byly činěny příslušné úkony za účelem získání dotace. Došlo tedy k uzavření v současnosti platné smlouvy o sdružení ze dne 27.6.2005 – nově je zde majetek sdružení rozdělen na podíly 51/100 MČ a družstvo 49/100.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51254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4EC34643-F7EE-4F2F-BCE3-C79CE022967B}"/>
              </a:ext>
            </a:extLst>
          </p:cNvPr>
          <p:cNvSpPr>
            <a:spLocks noGrp="1"/>
          </p:cNvSpPr>
          <p:nvPr>
            <p:ph type="title"/>
          </p:nvPr>
        </p:nvSpPr>
        <p:spPr>
          <a:ln w="57150">
            <a:solidFill>
              <a:schemeClr val="accent1"/>
            </a:solidFill>
          </a:ln>
        </p:spPr>
        <p:txBody>
          <a:bodyPr/>
          <a:lstStyle/>
          <a:p>
            <a:r>
              <a:rPr lang="cs-CZ" dirty="0"/>
              <a:t>Investované prostředky a  podíl na budovách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="" xmlns:a16="http://schemas.microsoft.com/office/drawing/2014/main" id="{82436072-AC15-4F58-9B0B-405AE81B42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cs-CZ" dirty="0"/>
              <a:t> </a:t>
            </a:r>
            <a:r>
              <a:rPr lang="cs-CZ" sz="2800" b="1" u="sng" dirty="0"/>
              <a:t>MČ poskytla do tohoto sdružení:</a:t>
            </a:r>
            <a:endParaRPr lang="cs-CZ" sz="2800" dirty="0"/>
          </a:p>
          <a:p>
            <a:pPr marL="0" indent="0">
              <a:buNone/>
            </a:pPr>
            <a:r>
              <a:rPr lang="cs-CZ" sz="2800" dirty="0"/>
              <a:t>	a)  </a:t>
            </a:r>
            <a:r>
              <a:rPr lang="cs-CZ" sz="2800" b="1" dirty="0">
                <a:solidFill>
                  <a:srgbClr val="FF0000"/>
                </a:solidFill>
              </a:rPr>
              <a:t>nepeněžní vklad </a:t>
            </a:r>
            <a:r>
              <a:rPr lang="cs-CZ" sz="2800" b="1" dirty="0"/>
              <a:t>– bezplatné užívání pozemků</a:t>
            </a:r>
            <a:r>
              <a:rPr lang="cs-CZ" sz="2800" dirty="0"/>
              <a:t> po celou dobu trvání sdružení </a:t>
            </a:r>
          </a:p>
          <a:p>
            <a:pPr marL="0" indent="0" algn="just">
              <a:buNone/>
            </a:pPr>
            <a:r>
              <a:rPr lang="cs-CZ" sz="2800" dirty="0"/>
              <a:t>	b) </a:t>
            </a:r>
            <a:r>
              <a:rPr lang="cs-CZ" sz="2800" b="1" dirty="0">
                <a:solidFill>
                  <a:srgbClr val="FF0000"/>
                </a:solidFill>
              </a:rPr>
              <a:t>peněžní vklad </a:t>
            </a:r>
            <a:r>
              <a:rPr lang="cs-CZ" sz="2800" b="1" dirty="0"/>
              <a:t>ve formě investiční dotace ve výši 15.540.000,- Kč</a:t>
            </a:r>
            <a:r>
              <a:rPr lang="cs-CZ" sz="2800" dirty="0"/>
              <a:t>, a to na základě Smlouvy o 	poskytnutí dotace ze SFRB č.9255910967 ze dne 31.3.2004 mezi Státním fondem rozvoje bydlení a Hlavním 	městem Prahou a následně Smlouvy č. INO/21/01/002348/2004 ze dne 13.5.2004 byla poskytnuta dotace na 	výstavbu výše uvedených bytových domů. </a:t>
            </a:r>
            <a:r>
              <a:rPr lang="cs-CZ" sz="2800" u="sng" dirty="0"/>
              <a:t>Nařízení vlády stanovilo podmínku, že předmětné bytové domy není </a:t>
            </a:r>
            <a:r>
              <a:rPr lang="cs-CZ" sz="2800" dirty="0"/>
              <a:t>	</a:t>
            </a:r>
            <a:r>
              <a:rPr lang="cs-CZ" sz="2800" u="sng" dirty="0"/>
              <a:t>možné převést v rámci vypořádání sdružení po dobu vázací doby, která byla původně 20 let a v roce 2013 došlo </a:t>
            </a:r>
            <a:r>
              <a:rPr lang="cs-CZ" sz="2800" dirty="0"/>
              <a:t>	</a:t>
            </a:r>
            <a:r>
              <a:rPr lang="cs-CZ" sz="2800" u="sng" dirty="0"/>
              <a:t>v souladu s nařízením vlády č. 209/2013 Sb. k jejímu zkrácení na 10 let od kolaudace. </a:t>
            </a:r>
          </a:p>
          <a:p>
            <a:pPr marL="0" lvl="0" indent="0">
              <a:buNone/>
            </a:pPr>
            <a:r>
              <a:rPr lang="cs-CZ" sz="2800" b="1" u="sng" dirty="0"/>
              <a:t>Bytové družstvo Libuš poskytlo:</a:t>
            </a:r>
            <a:endParaRPr lang="cs-CZ" sz="2800" dirty="0"/>
          </a:p>
          <a:p>
            <a:pPr marL="0" lvl="0" indent="0">
              <a:buNone/>
            </a:pPr>
            <a:r>
              <a:rPr lang="cs-CZ" sz="2800" b="1" dirty="0">
                <a:solidFill>
                  <a:srgbClr val="FF0000"/>
                </a:solidFill>
              </a:rPr>
              <a:t>peněžní vklad</a:t>
            </a:r>
            <a:r>
              <a:rPr lang="cs-CZ" sz="2800" b="1" dirty="0"/>
              <a:t> na výstavbu bytových domů</a:t>
            </a:r>
            <a:r>
              <a:rPr lang="cs-CZ" sz="2800" dirty="0"/>
              <a:t> ve výši celkem </a:t>
            </a:r>
            <a:r>
              <a:rPr lang="cs-CZ" sz="2800" b="1" dirty="0"/>
              <a:t>62.660.000,- Kč</a:t>
            </a:r>
            <a:endParaRPr lang="cs-CZ" sz="2800" dirty="0"/>
          </a:p>
          <a:p>
            <a:pPr marL="0" indent="0">
              <a:buNone/>
            </a:pPr>
            <a:r>
              <a:rPr lang="cs-CZ" sz="2800" u="sng" dirty="0"/>
              <a:t>Spoluvlastnické podíly na vystavěných bytových domech jsou nyní zapsány v souladu se s příslušnými smlouvami a podmínkami příslušného nařízení vlády v katastru nemovitostí </a:t>
            </a:r>
          </a:p>
          <a:p>
            <a:pPr marL="0" indent="0">
              <a:buNone/>
            </a:pPr>
            <a:r>
              <a:rPr lang="cs-CZ" sz="2800" dirty="0"/>
              <a:t>- ve výši 	</a:t>
            </a:r>
          </a:p>
          <a:p>
            <a:r>
              <a:rPr lang="cs-CZ" sz="2800" dirty="0"/>
              <a:t>49 % Bytové družstvo Libuš  </a:t>
            </a:r>
          </a:p>
          <a:p>
            <a:r>
              <a:rPr lang="cs-CZ" sz="2800" dirty="0"/>
              <a:t>51%  Městská část Praha - Libuš 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90581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6E8BD768-EC0B-4199-BFB3-DFDD7419023B}"/>
              </a:ext>
            </a:extLst>
          </p:cNvPr>
          <p:cNvSpPr>
            <a:spLocks noGrp="1"/>
          </p:cNvSpPr>
          <p:nvPr>
            <p:ph type="title"/>
          </p:nvPr>
        </p:nvSpPr>
        <p:spPr>
          <a:ln w="57150">
            <a:solidFill>
              <a:srgbClr val="0070C0"/>
            </a:solidFill>
          </a:ln>
        </p:spPr>
        <p:txBody>
          <a:bodyPr/>
          <a:lstStyle/>
          <a:p>
            <a:r>
              <a:rPr lang="cs-CZ" dirty="0"/>
              <a:t>Zahájení výstavby a přijetí členů družstva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="" xmlns:a16="http://schemas.microsoft.com/office/drawing/2014/main" id="{FB71BE18-5B7C-4817-893D-BC6B9560A439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r>
              <a:rPr lang="cs-CZ" dirty="0"/>
              <a:t>25. července 2003 došlo k demolici původních objektů </a:t>
            </a:r>
          </a:p>
          <a:p>
            <a:r>
              <a:rPr lang="cs-CZ" dirty="0"/>
              <a:t>Na základě inzerce v tisku a prezentace ze strany MČ a nově vzniklého družstva byli přijímáni do družstva jednotliví členové</a:t>
            </a:r>
          </a:p>
          <a:p>
            <a:r>
              <a:rPr lang="cs-CZ" dirty="0">
                <a:solidFill>
                  <a:srgbClr val="FF0000"/>
                </a:solidFill>
              </a:rPr>
              <a:t>Pro jejich přijetí byly stanoveny velmi přísné podmínky, žadatel:</a:t>
            </a:r>
          </a:p>
          <a:p>
            <a:pPr lvl="2"/>
            <a:r>
              <a:rPr lang="cs-CZ" sz="1600" dirty="0"/>
              <a:t>Musel být občanem ČR</a:t>
            </a:r>
          </a:p>
          <a:p>
            <a:pPr lvl="2"/>
            <a:r>
              <a:rPr lang="cs-CZ" sz="1600" dirty="0"/>
              <a:t>Musel mít nejméně 3 roky trvalý pobyt na území MČ Praha-Libuš (po 30.9.2003 to mohl být žadatel, s trvalým pobytem delším než 3 roky v kterékoli MČ na území hl. m. Prahy)</a:t>
            </a:r>
          </a:p>
          <a:p>
            <a:pPr lvl="2"/>
            <a:r>
              <a:rPr lang="cs-CZ" sz="1600" dirty="0"/>
              <a:t>Žadatel ani jeho partner nesměl být nájemcem obecního bytu</a:t>
            </a:r>
          </a:p>
          <a:p>
            <a:pPr lvl="2"/>
            <a:r>
              <a:rPr lang="cs-CZ" sz="1600" dirty="0"/>
              <a:t>Žádosti byly posuzovány Bytovou komisí MČ, Radou a následně byly předloženy do Zastupitelstva MČ ke schválení</a:t>
            </a:r>
          </a:p>
          <a:p>
            <a:pPr lvl="2"/>
            <a:endParaRPr lang="cs-CZ" sz="1600" dirty="0"/>
          </a:p>
          <a:p>
            <a:pPr lvl="2"/>
            <a:r>
              <a:rPr lang="cs-CZ" sz="1600" dirty="0"/>
              <a:t>(*v současnosti postačí, že se jedná o plnoletého občana ČR, kdy není on ani jeho manžel nájemcem obecního bytu nebo vlastníkem nemovitosti na území obce)</a:t>
            </a:r>
          </a:p>
          <a:p>
            <a:pPr marL="914400" lvl="2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517827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95CA6D67-D50B-425A-9A2C-616CF3C76A76}"/>
              </a:ext>
            </a:extLst>
          </p:cNvPr>
          <p:cNvSpPr>
            <a:spLocks noGrp="1"/>
          </p:cNvSpPr>
          <p:nvPr>
            <p:ph type="title"/>
          </p:nvPr>
        </p:nvSpPr>
        <p:spPr>
          <a:ln w="57150">
            <a:solidFill>
              <a:schemeClr val="accent1"/>
            </a:solidFill>
          </a:ln>
        </p:spPr>
        <p:txBody>
          <a:bodyPr/>
          <a:lstStyle/>
          <a:p>
            <a:r>
              <a:rPr lang="cs-CZ" dirty="0"/>
              <a:t>Co bylo garantováno?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="" xmlns:a16="http://schemas.microsoft.com/office/drawing/2014/main" id="{3CFAC7A9-3681-4D64-A32C-1EFC273795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1088" y="1850163"/>
            <a:ext cx="10515600" cy="4351338"/>
          </a:xfrm>
          <a:ln>
            <a:noFill/>
          </a:ln>
        </p:spPr>
        <p:txBody>
          <a:bodyPr>
            <a:normAutofit lnSpcReduction="10000"/>
          </a:bodyPr>
          <a:lstStyle/>
          <a:p>
            <a:pPr marL="1225296" lvl="8" indent="0">
              <a:buNone/>
            </a:pPr>
            <a:r>
              <a:rPr lang="cs-CZ" sz="1800" dirty="0"/>
              <a:t>				Již v inzerci</a:t>
            </a:r>
            <a:r>
              <a:rPr lang="cs-CZ" dirty="0"/>
              <a:t> </a:t>
            </a:r>
            <a:r>
              <a:rPr lang="cs-CZ" sz="1800" dirty="0"/>
              <a:t>bylo občanům představeno, stejně jako   					v počátcích celého projektu, že </a:t>
            </a:r>
            <a:r>
              <a:rPr lang="cs-CZ" sz="1800" b="1" dirty="0">
                <a:solidFill>
                  <a:srgbClr val="FF0000"/>
                </a:solidFill>
              </a:rPr>
              <a:t>celý projekt je spoluřízen a 					podporován ze strany SFRB</a:t>
            </a:r>
            <a:r>
              <a:rPr lang="cs-CZ" sz="1800" dirty="0">
                <a:solidFill>
                  <a:srgbClr val="FF0000"/>
                </a:solidFill>
              </a:rPr>
              <a:t>, </a:t>
            </a:r>
            <a:r>
              <a:rPr lang="cs-CZ" sz="1800" b="1" dirty="0">
                <a:solidFill>
                  <a:srgbClr val="FF0000"/>
                </a:solidFill>
              </a:rPr>
              <a:t>MHMP a MČ,</a:t>
            </a:r>
            <a:r>
              <a:rPr lang="cs-CZ" sz="1800" dirty="0">
                <a:solidFill>
                  <a:srgbClr val="FF0000"/>
                </a:solidFill>
              </a:rPr>
              <a:t> </a:t>
            </a:r>
            <a:r>
              <a:rPr lang="cs-CZ" sz="1800" dirty="0"/>
              <a:t>tudíž, že je tedy 				garancí toho, že prostředky vložené družstevníky do tohoto 				projektu nebudou žádným způsobem defraudovány, jak bylo 				ostatně na přelomu tisíciletí u mnohých jiných pravidlem.</a:t>
            </a:r>
          </a:p>
          <a:p>
            <a:pPr marL="1225296" lvl="8" indent="0">
              <a:buNone/>
            </a:pPr>
            <a:endParaRPr lang="cs-CZ" sz="2400" dirty="0"/>
          </a:p>
          <a:p>
            <a:pPr marL="1225296" lvl="8" indent="0" algn="just">
              <a:buNone/>
            </a:pPr>
            <a:r>
              <a:rPr lang="cs-CZ" sz="2400" dirty="0">
                <a:solidFill>
                  <a:srgbClr val="FF0000"/>
                </a:solidFill>
              </a:rPr>
              <a:t>				</a:t>
            </a:r>
            <a:r>
              <a:rPr lang="cs-CZ" sz="2400" dirty="0"/>
              <a:t>Celá záležitost </a:t>
            </a:r>
            <a:r>
              <a:rPr lang="cs-CZ" sz="2400" dirty="0">
                <a:solidFill>
                  <a:srgbClr val="FF0000"/>
                </a:solidFill>
              </a:rPr>
              <a:t>zaštítění projektu obcí měla být 				rovněž zárukou, že až dojde v budoucnu k 					vypořádání mezi BD a MČ budou veškeré 					kroky činěny tak, aby došlo </a:t>
            </a:r>
          </a:p>
          <a:p>
            <a:pPr marL="1225296" lvl="8" indent="0" algn="just">
              <a:buNone/>
            </a:pPr>
            <a:r>
              <a:rPr lang="cs-CZ" sz="2400" dirty="0">
                <a:solidFill>
                  <a:srgbClr val="FF0000"/>
                </a:solidFill>
              </a:rPr>
              <a:t>				</a:t>
            </a:r>
            <a:r>
              <a:rPr lang="cs-CZ" sz="2400" u="sng" dirty="0">
                <a:solidFill>
                  <a:srgbClr val="FF0000"/>
                </a:solidFill>
              </a:rPr>
              <a:t>k bezproblémovému vypořádání </a:t>
            </a:r>
            <a:r>
              <a:rPr lang="cs-CZ" sz="2400" dirty="0">
                <a:solidFill>
                  <a:srgbClr val="FF0000"/>
                </a:solidFill>
              </a:rPr>
              <a:t>mezi MČ a 					družstevníky</a:t>
            </a:r>
            <a:r>
              <a:rPr lang="cs-CZ" sz="2400" dirty="0"/>
              <a:t>, kteří jsou zároveň místními 					občany.</a:t>
            </a:r>
          </a:p>
          <a:p>
            <a:pPr lvl="8" algn="just"/>
            <a:endParaRPr lang="cs-CZ" dirty="0"/>
          </a:p>
          <a:p>
            <a:endParaRPr lang="cs-CZ" dirty="0"/>
          </a:p>
        </p:txBody>
      </p:sp>
      <p:pic>
        <p:nvPicPr>
          <p:cNvPr id="4" name="Zástupný symbol pro obsah 4">
            <a:extLst>
              <a:ext uri="{FF2B5EF4-FFF2-40B4-BE49-F238E27FC236}">
                <a16:creationId xmlns="" xmlns:a16="http://schemas.microsoft.com/office/drawing/2014/main" id="{213147B7-B4B8-469E-853E-369326B0AA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312" y="1779502"/>
            <a:ext cx="4060971" cy="4867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8107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D807AED9-20C9-4E05-9B75-A673C10E8F32}"/>
              </a:ext>
            </a:extLst>
          </p:cNvPr>
          <p:cNvSpPr>
            <a:spLocks noGrp="1"/>
          </p:cNvSpPr>
          <p:nvPr>
            <p:ph type="title"/>
          </p:nvPr>
        </p:nvSpPr>
        <p:spPr>
          <a:ln w="38100">
            <a:solidFill>
              <a:schemeClr val="accent1"/>
            </a:solidFill>
          </a:ln>
        </p:spPr>
        <p:txBody>
          <a:bodyPr/>
          <a:lstStyle/>
          <a:p>
            <a:r>
              <a:rPr lang="cs-CZ" dirty="0"/>
              <a:t>Počátek stavby – stav pozemku </a:t>
            </a:r>
            <a:r>
              <a:rPr lang="cs-CZ"/>
              <a:t>a budov</a:t>
            </a:r>
            <a:endParaRPr lang="cs-CZ" dirty="0"/>
          </a:p>
        </p:txBody>
      </p:sp>
      <p:pic>
        <p:nvPicPr>
          <p:cNvPr id="4" name="Zástupný symbol pro obsah 7">
            <a:extLst>
              <a:ext uri="{FF2B5EF4-FFF2-40B4-BE49-F238E27FC236}">
                <a16:creationId xmlns="" xmlns:a16="http://schemas.microsoft.com/office/drawing/2014/main" id="{ED683F54-C808-454B-82F2-FF99044831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/>
        </p:blipFill>
        <p:spPr>
          <a:xfrm>
            <a:off x="3685483" y="1825625"/>
            <a:ext cx="4821034" cy="4351338"/>
          </a:xfrm>
          <a:prstGeom prst="rect">
            <a:avLst/>
          </a:prstGeom>
          <a:ln w="12700">
            <a:noFill/>
          </a:ln>
        </p:spPr>
      </p:pic>
    </p:spTree>
    <p:extLst>
      <p:ext uri="{BB962C8B-B14F-4D97-AF65-F5344CB8AC3E}">
        <p14:creationId xmlns:p14="http://schemas.microsoft.com/office/powerpoint/2010/main" val="7554357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56C0F218-2D5E-4E36-A2E4-C72BE313FA6A}"/>
              </a:ext>
            </a:extLst>
          </p:cNvPr>
          <p:cNvSpPr>
            <a:spLocks noGrp="1"/>
          </p:cNvSpPr>
          <p:nvPr>
            <p:ph type="title"/>
          </p:nvPr>
        </p:nvSpPr>
        <p:spPr>
          <a:ln w="38100">
            <a:solidFill>
              <a:schemeClr val="accent1"/>
            </a:solidFill>
          </a:ln>
        </p:spPr>
        <p:txBody>
          <a:bodyPr/>
          <a:lstStyle/>
          <a:p>
            <a:r>
              <a:rPr lang="cs-CZ" dirty="0"/>
              <a:t>Pokračující demoliční práce – investice BD</a:t>
            </a:r>
          </a:p>
        </p:txBody>
      </p:sp>
      <p:pic>
        <p:nvPicPr>
          <p:cNvPr id="7" name="Zástupný symbol pro obsah 6">
            <a:extLst>
              <a:ext uri="{FF2B5EF4-FFF2-40B4-BE49-F238E27FC236}">
                <a16:creationId xmlns="" xmlns:a16="http://schemas.microsoft.com/office/drawing/2014/main" id="{A681EF94-F41B-49CD-B79C-B8FB5D26FF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5525"/>
          <a:stretch/>
        </p:blipFill>
        <p:spPr>
          <a:xfrm>
            <a:off x="1712767" y="1912690"/>
            <a:ext cx="7991972" cy="4278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08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3659FC1F-F850-46D3-BAF6-87D10336CB80}"/>
              </a:ext>
            </a:extLst>
          </p:cNvPr>
          <p:cNvSpPr>
            <a:spLocks noGrp="1"/>
          </p:cNvSpPr>
          <p:nvPr>
            <p:ph type="title"/>
          </p:nvPr>
        </p:nvSpPr>
        <p:spPr>
          <a:ln w="57150">
            <a:solidFill>
              <a:schemeClr val="accent1"/>
            </a:solidFill>
          </a:ln>
        </p:spPr>
        <p:txBody>
          <a:bodyPr/>
          <a:lstStyle/>
          <a:p>
            <a:r>
              <a:rPr lang="cs-CZ" dirty="0"/>
              <a:t>Dokončení stavby, trvání sdružení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="" xmlns:a16="http://schemas.microsoft.com/office/drawing/2014/main" id="{17012ED2-605A-4D0B-9A5E-E4E8659597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cs-CZ" sz="2000" dirty="0"/>
              <a:t>Stavba bytových domů byla dokončena v roce 2005.</a:t>
            </a:r>
          </a:p>
          <a:p>
            <a:pPr marL="0" indent="0" algn="just">
              <a:buNone/>
            </a:pPr>
            <a:endParaRPr lang="cs-CZ" sz="2000" dirty="0"/>
          </a:p>
          <a:p>
            <a:pPr algn="just"/>
            <a:r>
              <a:rPr lang="cs-CZ" sz="2000" u="sng" dirty="0"/>
              <a:t>Družstvo řešilo po celou dobu od dokončení staveb</a:t>
            </a:r>
            <a:r>
              <a:rPr lang="cs-CZ" sz="2000" dirty="0"/>
              <a:t> veškeré reklamace na budovách, veškeré pojistné události a investice do bytových domů a jejich opravy, které jsou v řádu milionů korun.  Městská část neměla s údržbou bytových domů nikdy žádné starosti ani výdaje.</a:t>
            </a:r>
          </a:p>
          <a:p>
            <a:pPr marL="0" indent="0" algn="just">
              <a:buNone/>
            </a:pPr>
            <a:endParaRPr lang="cs-CZ" sz="2000" dirty="0"/>
          </a:p>
          <a:p>
            <a:pPr algn="just"/>
            <a:r>
              <a:rPr lang="cs-CZ" sz="2000" u="sng" dirty="0"/>
              <a:t>Družstvo rovněž pečuje řádně celých 15 let o pozemek</a:t>
            </a:r>
            <a:r>
              <a:rPr lang="cs-CZ" sz="2000" dirty="0"/>
              <a:t>, provádí z vlastních prostředků pravidelnou údržbu, opravy a výsadbu a odklízení sněhu.</a:t>
            </a:r>
          </a:p>
          <a:p>
            <a:pPr marL="0" indent="0" algn="just">
              <a:buNone/>
            </a:pPr>
            <a:endParaRPr lang="cs-CZ" sz="2000" dirty="0"/>
          </a:p>
          <a:p>
            <a:pPr algn="just"/>
            <a:r>
              <a:rPr lang="cs-CZ" sz="2000" u="sng" dirty="0"/>
              <a:t>Družstvo musí nechávat schvalovat při každé změně družstevníka</a:t>
            </a:r>
            <a:r>
              <a:rPr lang="cs-CZ" sz="2000" dirty="0"/>
              <a:t> převod členství prostřednictvím Rady MČ a Zastupitelstva MČ, tento postup je zdlouhavý, komplikuje převedení podílu a zbytečně administrativně zatěžuje MČ a jeho orgány.</a:t>
            </a:r>
          </a:p>
        </p:txBody>
      </p:sp>
    </p:spTree>
    <p:extLst>
      <p:ext uri="{BB962C8B-B14F-4D97-AF65-F5344CB8AC3E}">
        <p14:creationId xmlns:p14="http://schemas.microsoft.com/office/powerpoint/2010/main" val="197171994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273</TotalTime>
  <Words>1125</Words>
  <Application>Microsoft Office PowerPoint</Application>
  <PresentationFormat>Vlastní</PresentationFormat>
  <Paragraphs>112</Paragraphs>
  <Slides>19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0" baseType="lpstr">
      <vt:lpstr>Motiv Office</vt:lpstr>
      <vt:lpstr>Bytové družstvo Libuš a sdružení s MČ Praha-Libuš</vt:lpstr>
      <vt:lpstr>Myšlenka podpory výstavby osob, které nemají vlastní bydlení a nejsou nájemci obecních bytů</vt:lpstr>
      <vt:lpstr>Vznik sdružení a smluvní dokumenty</vt:lpstr>
      <vt:lpstr>Investované prostředky a  podíl na budovách</vt:lpstr>
      <vt:lpstr>Zahájení výstavby a přijetí členů družstva</vt:lpstr>
      <vt:lpstr>Co bylo garantováno?</vt:lpstr>
      <vt:lpstr>Počátek stavby – stav pozemku a budov</vt:lpstr>
      <vt:lpstr>Pokračující demoliční práce – investice BD</vt:lpstr>
      <vt:lpstr>Dokončení stavby, trvání sdružení</vt:lpstr>
      <vt:lpstr>Ukončení sdružení, odkup pozemku</vt:lpstr>
      <vt:lpstr>Schválení a uzavření dokumentů ve věci ukončení sdružení a odkupu pozemku</vt:lpstr>
      <vt:lpstr>Schválení ceny odkupu pozemku a právní východiska</vt:lpstr>
      <vt:lpstr>Smluvní a další dokumenty</vt:lpstr>
      <vt:lpstr>Dohoda o ukončení a vyúčtování výstavby bytového domu č.p. 7 v Praze Libuši</vt:lpstr>
      <vt:lpstr>Dodatek č. 1 mezi MČ a HMP – ukončení smlouvy o poskytnutí dotace</vt:lpstr>
      <vt:lpstr>Usnesení Zastupitelstva MČ  č. 33/2018, č. 34/2018 a č. 35/2018</vt:lpstr>
      <vt:lpstr>Zveřejnění záměru odprodeje pozemku</vt:lpstr>
      <vt:lpstr>Výzva k uzavření kupní smlouvy</vt:lpstr>
      <vt:lpstr>Závěr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Bytové družstvo Libuš</dc:title>
  <dc:creator>Václav Kuthan</dc:creator>
  <cp:lastModifiedBy>Jindřich Sochůrek</cp:lastModifiedBy>
  <cp:revision>28</cp:revision>
  <dcterms:created xsi:type="dcterms:W3CDTF">2020-03-03T16:06:31Z</dcterms:created>
  <dcterms:modified xsi:type="dcterms:W3CDTF">2020-04-20T08:37:04Z</dcterms:modified>
</cp:coreProperties>
</file>